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3" r:id="rId3"/>
    <p:sldId id="264" r:id="rId4"/>
    <p:sldId id="257" r:id="rId5"/>
    <p:sldId id="259" r:id="rId6"/>
    <p:sldId id="258" r:id="rId7"/>
    <p:sldId id="262" r:id="rId8"/>
    <p:sldId id="261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9EE74C-FDF6-40F0-BBB0-44F1B42CB7FB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E30D134-42B3-4E7F-A1F2-89F1275E7B4D}">
      <dgm:prSet/>
      <dgm:spPr/>
      <dgm:t>
        <a:bodyPr/>
        <a:lstStyle/>
        <a:p>
          <a:r>
            <a:rPr lang="en-US" b="1"/>
            <a:t>Weather category 4 (Fog/Smoke/etc.) </a:t>
          </a:r>
          <a:r>
            <a:rPr lang="en-US"/>
            <a:t>has a </a:t>
          </a:r>
          <a:r>
            <a:rPr lang="en-US" b="1"/>
            <a:t>higher association</a:t>
          </a:r>
          <a:r>
            <a:rPr lang="en-US"/>
            <a:t> with alcohol involvement than </a:t>
          </a:r>
          <a:r>
            <a:rPr lang="en-US" b="1"/>
            <a:t>Weather category 3 (Rain/Sleet/etc.)</a:t>
          </a:r>
          <a:endParaRPr lang="en-US"/>
        </a:p>
      </dgm:t>
    </dgm:pt>
    <dgm:pt modelId="{A888D6F7-E669-4532-8F3B-A4F4AB6FC74F}" type="parTrans" cxnId="{B45399CA-82DE-4633-8D67-ECBBD49D401D}">
      <dgm:prSet/>
      <dgm:spPr/>
      <dgm:t>
        <a:bodyPr/>
        <a:lstStyle/>
        <a:p>
          <a:endParaRPr lang="en-US"/>
        </a:p>
      </dgm:t>
    </dgm:pt>
    <dgm:pt modelId="{F70EDA14-1DD0-45AB-BA55-446CDBDB074A}" type="sibTrans" cxnId="{B45399CA-82DE-4633-8D67-ECBBD49D401D}">
      <dgm:prSet/>
      <dgm:spPr/>
      <dgm:t>
        <a:bodyPr/>
        <a:lstStyle/>
        <a:p>
          <a:endParaRPr lang="en-US"/>
        </a:p>
      </dgm:t>
    </dgm:pt>
    <dgm:pt modelId="{500121BE-5235-4C2B-A206-3B1FE18C7860}">
      <dgm:prSet/>
      <dgm:spPr/>
      <dgm:t>
        <a:bodyPr/>
        <a:lstStyle/>
        <a:p>
          <a:r>
            <a:rPr lang="en-US"/>
            <a:t>Meaning:</a:t>
          </a:r>
        </a:p>
      </dgm:t>
    </dgm:pt>
    <dgm:pt modelId="{91CD7340-BB05-4DF5-AD84-AC27CAEBD8E8}" type="parTrans" cxnId="{7FFB2060-EE64-4F05-A6D9-1D8C43DC4EDC}">
      <dgm:prSet/>
      <dgm:spPr/>
      <dgm:t>
        <a:bodyPr/>
        <a:lstStyle/>
        <a:p>
          <a:endParaRPr lang="en-US"/>
        </a:p>
      </dgm:t>
    </dgm:pt>
    <dgm:pt modelId="{5E3878DE-A8E8-4E49-A28F-BD48A1CC3B8F}" type="sibTrans" cxnId="{7FFB2060-EE64-4F05-A6D9-1D8C43DC4EDC}">
      <dgm:prSet/>
      <dgm:spPr/>
      <dgm:t>
        <a:bodyPr/>
        <a:lstStyle/>
        <a:p>
          <a:endParaRPr lang="en-US"/>
        </a:p>
      </dgm:t>
    </dgm:pt>
    <dgm:pt modelId="{65A90137-5F2E-4B38-B454-864E5CAE8C0D}">
      <dgm:prSet/>
      <dgm:spPr/>
      <dgm:t>
        <a:bodyPr/>
        <a:lstStyle/>
        <a:p>
          <a:r>
            <a:rPr lang="en-US"/>
            <a:t>Among all alcohol-related fatal crashes, weather code 4 shows up proportionally more often than weather code 3.</a:t>
          </a:r>
        </a:p>
      </dgm:t>
    </dgm:pt>
    <dgm:pt modelId="{F2E57DD0-E9AF-4D3D-9FFE-3ED4CCE68964}" type="parTrans" cxnId="{D5B14E99-9861-4A3A-88E3-417329A8C4D1}">
      <dgm:prSet/>
      <dgm:spPr/>
      <dgm:t>
        <a:bodyPr/>
        <a:lstStyle/>
        <a:p>
          <a:endParaRPr lang="en-US"/>
        </a:p>
      </dgm:t>
    </dgm:pt>
    <dgm:pt modelId="{6C66C81B-C0A0-464D-BBBD-9DB2911D707B}" type="sibTrans" cxnId="{D5B14E99-9861-4A3A-88E3-417329A8C4D1}">
      <dgm:prSet/>
      <dgm:spPr/>
      <dgm:t>
        <a:bodyPr/>
        <a:lstStyle/>
        <a:p>
          <a:endParaRPr lang="en-US"/>
        </a:p>
      </dgm:t>
    </dgm:pt>
    <dgm:pt modelId="{DB34642E-FB5E-3F45-9242-34A65C3EC390}" type="pres">
      <dgm:prSet presAssocID="{D09EE74C-FDF6-40F0-BBB0-44F1B42CB7FB}" presName="outerComposite" presStyleCnt="0">
        <dgm:presLayoutVars>
          <dgm:chMax val="5"/>
          <dgm:dir/>
          <dgm:resizeHandles val="exact"/>
        </dgm:presLayoutVars>
      </dgm:prSet>
      <dgm:spPr/>
    </dgm:pt>
    <dgm:pt modelId="{A095B4A6-BAD7-7241-9F8E-55C86244DD0E}" type="pres">
      <dgm:prSet presAssocID="{D09EE74C-FDF6-40F0-BBB0-44F1B42CB7FB}" presName="dummyMaxCanvas" presStyleCnt="0">
        <dgm:presLayoutVars/>
      </dgm:prSet>
      <dgm:spPr/>
    </dgm:pt>
    <dgm:pt modelId="{31813534-486D-8741-A6A4-DC02AA079C90}" type="pres">
      <dgm:prSet presAssocID="{D09EE74C-FDF6-40F0-BBB0-44F1B42CB7FB}" presName="TwoNodes_1" presStyleLbl="node1" presStyleIdx="0" presStyleCnt="2">
        <dgm:presLayoutVars>
          <dgm:bulletEnabled val="1"/>
        </dgm:presLayoutVars>
      </dgm:prSet>
      <dgm:spPr/>
    </dgm:pt>
    <dgm:pt modelId="{9B9D68BF-DA98-2842-BC01-B3AE45A86D45}" type="pres">
      <dgm:prSet presAssocID="{D09EE74C-FDF6-40F0-BBB0-44F1B42CB7FB}" presName="TwoNodes_2" presStyleLbl="node1" presStyleIdx="1" presStyleCnt="2">
        <dgm:presLayoutVars>
          <dgm:bulletEnabled val="1"/>
        </dgm:presLayoutVars>
      </dgm:prSet>
      <dgm:spPr/>
    </dgm:pt>
    <dgm:pt modelId="{FCB06453-64EC-0D4C-A242-EC75DFF7E1EE}" type="pres">
      <dgm:prSet presAssocID="{D09EE74C-FDF6-40F0-BBB0-44F1B42CB7FB}" presName="TwoConn_1-2" presStyleLbl="fgAccFollowNode1" presStyleIdx="0" presStyleCnt="1">
        <dgm:presLayoutVars>
          <dgm:bulletEnabled val="1"/>
        </dgm:presLayoutVars>
      </dgm:prSet>
      <dgm:spPr/>
    </dgm:pt>
    <dgm:pt modelId="{EA7CF69C-38ED-AD47-807D-D49AB40A19D1}" type="pres">
      <dgm:prSet presAssocID="{D09EE74C-FDF6-40F0-BBB0-44F1B42CB7FB}" presName="TwoNodes_1_text" presStyleLbl="node1" presStyleIdx="1" presStyleCnt="2">
        <dgm:presLayoutVars>
          <dgm:bulletEnabled val="1"/>
        </dgm:presLayoutVars>
      </dgm:prSet>
      <dgm:spPr/>
    </dgm:pt>
    <dgm:pt modelId="{47CECD7E-1CCB-5342-B6A3-8D53EFB4C923}" type="pres">
      <dgm:prSet presAssocID="{D09EE74C-FDF6-40F0-BBB0-44F1B42CB7FB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AD7F223E-84F6-F049-9D2D-9A3E7142A20A}" type="presOf" srcId="{500121BE-5235-4C2B-A206-3B1FE18C7860}" destId="{47CECD7E-1CCB-5342-B6A3-8D53EFB4C923}" srcOrd="1" destOrd="0" presId="urn:microsoft.com/office/officeart/2005/8/layout/vProcess5"/>
    <dgm:cxn modelId="{7537D846-07D4-9640-BF56-2FFA0394CB21}" type="presOf" srcId="{F70EDA14-1DD0-45AB-BA55-446CDBDB074A}" destId="{FCB06453-64EC-0D4C-A242-EC75DFF7E1EE}" srcOrd="0" destOrd="0" presId="urn:microsoft.com/office/officeart/2005/8/layout/vProcess5"/>
    <dgm:cxn modelId="{A0574C47-1BF1-9D47-8861-1FBABB61163E}" type="presOf" srcId="{65A90137-5F2E-4B38-B454-864E5CAE8C0D}" destId="{47CECD7E-1CCB-5342-B6A3-8D53EFB4C923}" srcOrd="1" destOrd="1" presId="urn:microsoft.com/office/officeart/2005/8/layout/vProcess5"/>
    <dgm:cxn modelId="{7FFB2060-EE64-4F05-A6D9-1D8C43DC4EDC}" srcId="{D09EE74C-FDF6-40F0-BBB0-44F1B42CB7FB}" destId="{500121BE-5235-4C2B-A206-3B1FE18C7860}" srcOrd="1" destOrd="0" parTransId="{91CD7340-BB05-4DF5-AD84-AC27CAEBD8E8}" sibTransId="{5E3878DE-A8E8-4E49-A28F-BD48A1CC3B8F}"/>
    <dgm:cxn modelId="{6012EE60-3D8D-8041-90A3-37F9BE1F4663}" type="presOf" srcId="{500121BE-5235-4C2B-A206-3B1FE18C7860}" destId="{9B9D68BF-DA98-2842-BC01-B3AE45A86D45}" srcOrd="0" destOrd="0" presId="urn:microsoft.com/office/officeart/2005/8/layout/vProcess5"/>
    <dgm:cxn modelId="{F8EE6276-408E-AD4D-9E14-58E66A79E5B6}" type="presOf" srcId="{4E30D134-42B3-4E7F-A1F2-89F1275E7B4D}" destId="{EA7CF69C-38ED-AD47-807D-D49AB40A19D1}" srcOrd="1" destOrd="0" presId="urn:microsoft.com/office/officeart/2005/8/layout/vProcess5"/>
    <dgm:cxn modelId="{D5B14E99-9861-4A3A-88E3-417329A8C4D1}" srcId="{500121BE-5235-4C2B-A206-3B1FE18C7860}" destId="{65A90137-5F2E-4B38-B454-864E5CAE8C0D}" srcOrd="0" destOrd="0" parTransId="{F2E57DD0-E9AF-4D3D-9FFE-3ED4CCE68964}" sibTransId="{6C66C81B-C0A0-464D-BBBD-9DB2911D707B}"/>
    <dgm:cxn modelId="{DD1021AF-00E7-8540-98C5-8D896B7635AB}" type="presOf" srcId="{D09EE74C-FDF6-40F0-BBB0-44F1B42CB7FB}" destId="{DB34642E-FB5E-3F45-9242-34A65C3EC390}" srcOrd="0" destOrd="0" presId="urn:microsoft.com/office/officeart/2005/8/layout/vProcess5"/>
    <dgm:cxn modelId="{B45399CA-82DE-4633-8D67-ECBBD49D401D}" srcId="{D09EE74C-FDF6-40F0-BBB0-44F1B42CB7FB}" destId="{4E30D134-42B3-4E7F-A1F2-89F1275E7B4D}" srcOrd="0" destOrd="0" parTransId="{A888D6F7-E669-4532-8F3B-A4F4AB6FC74F}" sibTransId="{F70EDA14-1DD0-45AB-BA55-446CDBDB074A}"/>
    <dgm:cxn modelId="{ED5D02D6-2AB2-0D42-8477-58DBEBA5A6A6}" type="presOf" srcId="{65A90137-5F2E-4B38-B454-864E5CAE8C0D}" destId="{9B9D68BF-DA98-2842-BC01-B3AE45A86D45}" srcOrd="0" destOrd="1" presId="urn:microsoft.com/office/officeart/2005/8/layout/vProcess5"/>
    <dgm:cxn modelId="{601C9FEC-189B-994B-8FA1-0F991B5E8414}" type="presOf" srcId="{4E30D134-42B3-4E7F-A1F2-89F1275E7B4D}" destId="{31813534-486D-8741-A6A4-DC02AA079C90}" srcOrd="0" destOrd="0" presId="urn:microsoft.com/office/officeart/2005/8/layout/vProcess5"/>
    <dgm:cxn modelId="{DB3BE725-36A4-634A-B07C-0C38354219CB}" type="presParOf" srcId="{DB34642E-FB5E-3F45-9242-34A65C3EC390}" destId="{A095B4A6-BAD7-7241-9F8E-55C86244DD0E}" srcOrd="0" destOrd="0" presId="urn:microsoft.com/office/officeart/2005/8/layout/vProcess5"/>
    <dgm:cxn modelId="{CF9CBDC9-5521-2046-A7FB-D4399C681878}" type="presParOf" srcId="{DB34642E-FB5E-3F45-9242-34A65C3EC390}" destId="{31813534-486D-8741-A6A4-DC02AA079C90}" srcOrd="1" destOrd="0" presId="urn:microsoft.com/office/officeart/2005/8/layout/vProcess5"/>
    <dgm:cxn modelId="{9FB8B4D5-E0FD-C947-A016-E5D5017F509C}" type="presParOf" srcId="{DB34642E-FB5E-3F45-9242-34A65C3EC390}" destId="{9B9D68BF-DA98-2842-BC01-B3AE45A86D45}" srcOrd="2" destOrd="0" presId="urn:microsoft.com/office/officeart/2005/8/layout/vProcess5"/>
    <dgm:cxn modelId="{240FAD57-D0CC-844D-AD72-AD969AFFE02D}" type="presParOf" srcId="{DB34642E-FB5E-3F45-9242-34A65C3EC390}" destId="{FCB06453-64EC-0D4C-A242-EC75DFF7E1EE}" srcOrd="3" destOrd="0" presId="urn:microsoft.com/office/officeart/2005/8/layout/vProcess5"/>
    <dgm:cxn modelId="{33CFA452-8DD8-9B47-967D-5E3ADBC1FD2E}" type="presParOf" srcId="{DB34642E-FB5E-3F45-9242-34A65C3EC390}" destId="{EA7CF69C-38ED-AD47-807D-D49AB40A19D1}" srcOrd="4" destOrd="0" presId="urn:microsoft.com/office/officeart/2005/8/layout/vProcess5"/>
    <dgm:cxn modelId="{A8864979-84E2-6C4E-B8B2-EB25EED2FDB8}" type="presParOf" srcId="{DB34642E-FB5E-3F45-9242-34A65C3EC390}" destId="{47CECD7E-1CCB-5342-B6A3-8D53EFB4C923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813534-486D-8741-A6A4-DC02AA079C90}">
      <dsp:nvSpPr>
        <dsp:cNvPr id="0" name=""/>
        <dsp:cNvSpPr/>
      </dsp:nvSpPr>
      <dsp:spPr>
        <a:xfrm>
          <a:off x="0" y="0"/>
          <a:ext cx="4891661" cy="14388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Weather category 4 (Fog/Smoke/etc.) </a:t>
          </a:r>
          <a:r>
            <a:rPr lang="en-US" sz="1700" kern="1200"/>
            <a:t>has a </a:t>
          </a:r>
          <a:r>
            <a:rPr lang="en-US" sz="1700" b="1" kern="1200"/>
            <a:t>higher association</a:t>
          </a:r>
          <a:r>
            <a:rPr lang="en-US" sz="1700" kern="1200"/>
            <a:t> with alcohol involvement than </a:t>
          </a:r>
          <a:r>
            <a:rPr lang="en-US" sz="1700" b="1" kern="1200"/>
            <a:t>Weather category 3 (Rain/Sleet/etc.)</a:t>
          </a:r>
          <a:endParaRPr lang="en-US" sz="1700" kern="1200"/>
        </a:p>
      </dsp:txBody>
      <dsp:txXfrm>
        <a:off x="42143" y="42143"/>
        <a:ext cx="3404488" cy="1354572"/>
      </dsp:txXfrm>
    </dsp:sp>
    <dsp:sp modelId="{9B9D68BF-DA98-2842-BC01-B3AE45A86D45}">
      <dsp:nvSpPr>
        <dsp:cNvPr id="0" name=""/>
        <dsp:cNvSpPr/>
      </dsp:nvSpPr>
      <dsp:spPr>
        <a:xfrm>
          <a:off x="863234" y="1758605"/>
          <a:ext cx="4891661" cy="14388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Meaning: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Among all alcohol-related fatal crashes, weather code 4 shows up proportionally more often than weather code 3.</a:t>
          </a:r>
        </a:p>
      </dsp:txBody>
      <dsp:txXfrm>
        <a:off x="905377" y="1800748"/>
        <a:ext cx="3008882" cy="1354572"/>
      </dsp:txXfrm>
    </dsp:sp>
    <dsp:sp modelId="{FCB06453-64EC-0D4C-A242-EC75DFF7E1EE}">
      <dsp:nvSpPr>
        <dsp:cNvPr id="0" name=""/>
        <dsp:cNvSpPr/>
      </dsp:nvSpPr>
      <dsp:spPr>
        <a:xfrm>
          <a:off x="3956403" y="1131102"/>
          <a:ext cx="935258" cy="93525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166836" y="1131102"/>
        <a:ext cx="514392" cy="703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4D52F5-443B-4449-B2E0-C521D030414F}" type="datetimeFigureOut">
              <a:rPr lang="en-US" smtClean="0"/>
              <a:t>12/7/25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14C0E4-AB46-5E47-99F7-7B8ADA9F5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199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14C0E4-AB46-5E47-99F7-7B8ADA9F55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86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A7691-ECF4-0BAF-4DB5-DFA9E662D7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0955B3-AAAA-FB6D-B50F-F87078BC92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BFE00-D5A5-1D14-A3E2-7C8D45558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AE580-363B-E5DC-106C-5EFA16339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BC1FD-C3F0-C213-0D02-7DF2A1424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285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0B5E0-9082-7976-41F2-96BDDCE46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C58DD4-7A81-6A18-C18D-932E161DF4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4AE0B-1150-BA8B-1943-CF854B877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F1B25-E6BA-C670-C24E-16ACD361F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4A593-5377-E2C7-857C-FDE9CC599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68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4D8B10-A33E-429B-8089-B0AC1939E5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BE89F7-F8C8-A50C-8B6A-CDE1C6B577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8FDC6-96FC-E3AC-D96F-5A3B38309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6B38B-03D0-721B-CF7B-9D07DAE1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47DF9-DE31-0A17-6545-56174E866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125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DAD4D-818D-4CEA-0EDF-71A5C5AD6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11B63-F85D-6E41-128B-42C94D52C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0C125-7475-C9F9-80DE-3331180AC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6BF65-9CC7-0082-34CD-3DADB48CE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B869E-5F5B-3461-6AEB-DAA2FFB25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805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EE42B-CB86-4857-A6F8-82BA5321B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CF830-CE3F-6342-4D9B-BAF2A46A34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6E43B-9130-4179-3EC9-93E195B86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BBAD2-0190-72B1-5584-C28F78887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B8BC6-6412-CAE1-CDE6-F1193DF36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105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0860E-6D28-FD97-069D-8CD560A1B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F030B-3419-5C87-FF72-4FDF8F5412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A5BFA-9824-71CC-B16F-54EBA0CD6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24630-D679-3F5E-15C4-600DDF533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F9F49B-1A3C-622C-998C-296D30022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E0EE81-7FBB-7980-A9F7-538F1E7EB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422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5BDC4-6650-C457-9ABC-683A1F64E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42ECD3-14D1-2E39-B405-8470C8BDC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B87B4A-5AD7-3624-5AE4-4FAB4261C9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137688-3FC1-B66C-549A-E18252313A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D517D2-BAF9-89F7-C974-7360D4CA50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0CC994-8891-615C-1FF5-D269BEE67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7C99E5-11D6-F0C7-87DF-24C8CF8FD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F94F6-7309-F7FF-98B3-A7CCA4237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660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7893F-C420-EED7-A6C1-81FF92DF3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C4BBFA-8C0C-46F2-DA0D-36A531760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022779-5262-E9BB-ADE8-4CF5FBF4D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174345-8FFE-8F31-514E-94BFB617A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284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1C26E7-ADC3-4391-94AB-142DA3876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5D089C-03AF-EC30-2E88-A5376EAD7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F2A2D-E545-8FF5-77A0-9AD76E480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63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1CA28-14F4-1679-CF84-20DE9F5FB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2AD3F-B031-DFD6-23C5-4CF255637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E874B-0963-735A-6822-CBD307A91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D42DD0-99B8-499F-C080-57E400FC1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0115A-D0D9-68ED-9B13-90A85E990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86810-834D-FF51-12D4-5AA164D33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27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1B483-0D0A-5F5D-6F44-35A58DB7E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4ECD3E-7A4F-C48A-77D9-58A3B213F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5A7C2-9D81-3A59-48AB-7AA5DFF41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07BFAA-968E-5072-D72B-74F35C897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18E22E-4150-D985-035C-7631FB013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EC52E3-FE03-D16D-BB65-39D3EF5C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667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5E4EA1-8AA6-F4D7-CE06-2FFCA26C2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D355EB-8B11-0DAE-CDC9-77350D77A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2FCC4-BE83-A54E-E2B8-308A5EFAD9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5E2BB3-8430-3544-98B9-4E000E9E248A}" type="datetimeFigureOut">
              <a:rPr lang="en-US" smtClean="0"/>
              <a:t>12/7/25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C42D9-E91E-226D-2961-E47F9E8086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40340-AB92-9049-1523-2E4447CA7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EDF2EF-D2EA-3447-ADF8-ACC875569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86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21451-2B98-2FC0-3C83-C8FF72B91B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85EB8D-152F-A0D9-84CF-DC63B60320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773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CB3582-B8D6-6246-21E4-5D169065C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3107861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data</a:t>
            </a:r>
            <a:br>
              <a:rPr lang="en-US" sz="2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df_final</a:t>
            </a:r>
            <a:r>
              <a:rPr lang="en-US" sz="2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37,654 rows × 5 columns</a:t>
            </a:r>
            <a:br>
              <a:rPr lang="en-US" sz="2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X: 37,654 rows × 19 feature columns</a:t>
            </a:r>
            <a:br>
              <a:rPr lang="en-US" sz="2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y: 37,654 labels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2D1C19A-C3B6-A752-7281-90B28E262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92" y="707743"/>
            <a:ext cx="5536001" cy="538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537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F741A3-BBAB-804B-49D5-FDA2A5632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 dirty="0"/>
              <a:t>Alcohol Involvement and Time distribution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70A7-0FC7-8FC9-0043-73F73B431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The graphs below depict how the data is split.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C14922-3570-7723-1047-28D882BC9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3" y="2772061"/>
            <a:ext cx="5481509" cy="33985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BA6855-8F27-4DEB-E1FD-275B0C91B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781" y="2759174"/>
            <a:ext cx="5523082" cy="342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119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D7F6E-FD0B-5651-985B-FA5F30E4D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Distribution 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1C77C70-AF9B-5091-F80C-CACBF8AF91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1853350"/>
              </p:ext>
            </p:extLst>
          </p:nvPr>
        </p:nvGraphicFramePr>
        <p:xfrm>
          <a:off x="7950199" y="1690688"/>
          <a:ext cx="4064902" cy="3931920"/>
        </p:xfrm>
        <a:graphic>
          <a:graphicData uri="http://schemas.openxmlformats.org/drawingml/2006/table">
            <a:tbl>
              <a:tblPr/>
              <a:tblGrid>
                <a:gridCol w="2032451">
                  <a:extLst>
                    <a:ext uri="{9D8B030D-6E8A-4147-A177-3AD203B41FA5}">
                      <a16:colId xmlns:a16="http://schemas.microsoft.com/office/drawing/2014/main" val="1590943188"/>
                    </a:ext>
                  </a:extLst>
                </a:gridCol>
                <a:gridCol w="2032451">
                  <a:extLst>
                    <a:ext uri="{9D8B030D-6E8A-4147-A177-3AD203B41FA5}">
                      <a16:colId xmlns:a16="http://schemas.microsoft.com/office/drawing/2014/main" val="2220055162"/>
                    </a:ext>
                  </a:extLst>
                </a:gridCol>
              </a:tblGrid>
              <a:tr h="357343">
                <a:tc>
                  <a:txBody>
                    <a:bodyPr/>
                    <a:lstStyle/>
                    <a:p>
                      <a:r>
                        <a:rPr lang="en-US" dirty="0"/>
                        <a:t>Code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Significance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7741043"/>
                  </a:ext>
                </a:extLst>
              </a:tr>
              <a:tr h="357343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Clear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559408"/>
                  </a:ext>
                </a:extLst>
              </a:tr>
              <a:tr h="357343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Rain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7490443"/>
                  </a:ext>
                </a:extLst>
              </a:tr>
              <a:tr h="357343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Fog/Smog/Smoke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1056823"/>
                  </a:ext>
                </a:extLst>
              </a:tr>
              <a:tr h="357343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Blowing Snow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9144647"/>
                  </a:ext>
                </a:extLst>
              </a:tr>
              <a:tr h="357343">
                <a:tc>
                  <a:txBody>
                    <a:bodyPr/>
                    <a:lstStyle/>
                    <a:p>
                      <a:r>
                        <a:rPr lang="en-US"/>
                        <a:t>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Freezing Rain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2714418"/>
                  </a:ext>
                </a:extLst>
              </a:tr>
              <a:tr h="357343">
                <a:tc>
                  <a:txBody>
                    <a:bodyPr/>
                    <a:lstStyle/>
                    <a:p>
                      <a:r>
                        <a:rPr lang="en-US" dirty="0"/>
                        <a:t>13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Sleet/Hail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9774958"/>
                  </a:ext>
                </a:extLst>
              </a:tr>
              <a:tr h="357343"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Blowing Sand/Dirt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7907689"/>
                  </a:ext>
                </a:extLst>
              </a:tr>
              <a:tr h="625349"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Severe Crosswinds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2998513"/>
                  </a:ext>
                </a:extLst>
              </a:tr>
              <a:tr h="357343">
                <a:tc>
                  <a:txBody>
                    <a:bodyPr/>
                    <a:lstStyle/>
                    <a:p>
                      <a:r>
                        <a:rPr lang="en-US" dirty="0"/>
                        <a:t>99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Unknown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073181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8148C40D-D62A-409B-E2FC-4B2B9E079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55575"/>
            <a:ext cx="7950200" cy="461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907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CF597F8-76AA-44FA-8E6A-06223B66C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6E12753-0A63-43EE-B28A-C989D033E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26FA385-76DA-40E9-9257-AA3E07FF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62D75CA-F374-4878-8106-3EA5E970D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38667A5-74E3-4EFD-8C45-F48F4742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1512EE2-F4CC-4E18-9CDA-B92C1112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99E503B-9B4D-4EE3-A50F-15AC374F6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832F3179-0CD5-40C8-9939-D8355006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Video 6" descr="Floating Numbers And Letters On Top Of A Book">
            <a:extLst>
              <a:ext uri="{FF2B5EF4-FFF2-40B4-BE49-F238E27FC236}">
                <a16:creationId xmlns:a16="http://schemas.microsoft.com/office/drawing/2014/main" id="{4621F44D-4220-6DED-CC41-CE554377D6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r="1" b="285"/>
          <a:stretch>
            <a:fillRect/>
          </a:stretch>
        </p:blipFill>
        <p:spPr>
          <a:xfrm>
            <a:off x="767445" y="29548"/>
            <a:ext cx="10721727" cy="601384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2E744C-86BD-8865-4912-ED26EE2E3F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8173" y="630936"/>
            <a:ext cx="7315200" cy="2702018"/>
          </a:xfrm>
          <a:noFill/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151590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46177D-ADC4-4968-B747-5CFCD390B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0F583A-70B7-23F5-6273-4CD6F169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6501" y="489508"/>
            <a:ext cx="5754896" cy="1667569"/>
          </a:xfrm>
        </p:spPr>
        <p:txBody>
          <a:bodyPr anchor="b">
            <a:normAutofit/>
          </a:bodyPr>
          <a:lstStyle/>
          <a:p>
            <a:r>
              <a:rPr lang="en-US" sz="4000"/>
              <a:t>Alcohol and weather relation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C7DA0F-BAF2-619B-0EC7-70350C2F8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39" y="120491"/>
            <a:ext cx="3603491" cy="6159817"/>
          </a:xfrm>
          <a:prstGeom prst="rect">
            <a:avLst/>
          </a:prstGeom>
        </p:spPr>
      </p:pic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E5404CC0-8593-F7D0-514F-290B22A853C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608859" y="2405894"/>
          <a:ext cx="5754896" cy="31974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0844A943-BF79-4FEA-ABB1-3BD54D236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90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37CC72-F4A8-4DC3-AFAB-D22C482C8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50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28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6" descr="Floating Numbers And Letters On Top Of A Book">
            <a:extLst>
              <a:ext uri="{FF2B5EF4-FFF2-40B4-BE49-F238E27FC236}">
                <a16:creationId xmlns:a16="http://schemas.microsoft.com/office/drawing/2014/main" id="{4AFED37B-A275-D7E7-8E12-ED94303E03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r="1" b="285"/>
          <a:stretch>
            <a:fillRect/>
          </a:stretch>
        </p:blipFill>
        <p:spPr>
          <a:xfrm>
            <a:off x="767445" y="29548"/>
            <a:ext cx="10721727" cy="601384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1CB5A-29E3-A3AC-A7FF-F4C57EE4C5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13100" y="49681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FFFFFF"/>
                </a:solidFill>
              </a:rPr>
              <a:t>Unsupervised Learning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398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AE8FF-45AB-FD02-67EC-3F6EC4184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n-US" sz="3200" dirty="0"/>
              <a:t>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CFB2A83-384B-146E-6A0B-042595B25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endParaRPr lang="en-US" sz="180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7CAFF2-BA8F-50AF-4A49-1472F8DA5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501" y="2734056"/>
            <a:ext cx="8149389" cy="348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50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12FF03-591C-3C25-0EFF-E912E8444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endParaRPr lang="en-US" sz="40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052683-3931-4CBE-FC6E-C4BD2041E3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" b="5435"/>
          <a:stretch>
            <a:fillRect/>
          </a:stretch>
        </p:blipFill>
        <p:spPr>
          <a:xfrm>
            <a:off x="254972" y="2147194"/>
            <a:ext cx="6990456" cy="42969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36EC5-3BDF-15CD-5EA6-462F7B629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anchor="ctr">
            <a:normAutofit/>
          </a:bodyPr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111589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B3E3C8E-CBF8-3442-BFB6-496E8A8D04E7}">
  <we:reference id="a3b40b4f-8edf-490e-9df1-7e66f93912bf" version="1.1.0.0" store="EXCatalog" storeType="EXCatalog"/>
  <we:alternateReferences/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135</Words>
  <Application>Microsoft Macintosh PowerPoint</Application>
  <PresentationFormat>Widescreen</PresentationFormat>
  <Paragraphs>32</Paragraphs>
  <Slides>9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Office Theme</vt:lpstr>
      <vt:lpstr>PowerPoint Presentation</vt:lpstr>
      <vt:lpstr>The data  df_final: 37,654 rows × 5 columns X: 37,654 rows × 19 feature columns y: 37,654 labels</vt:lpstr>
      <vt:lpstr>Alcohol Involvement and Time distribution</vt:lpstr>
      <vt:lpstr>Weather Distribution  </vt:lpstr>
      <vt:lpstr>Supervised Learning</vt:lpstr>
      <vt:lpstr>Alcohol and weather relation</vt:lpstr>
      <vt:lpstr>Unsupervised Learning</vt:lpstr>
      <vt:lpstr>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Chavez, Jarvin</dc:creator>
  <cp:lastModifiedBy>Chavez, Jarvin</cp:lastModifiedBy>
  <cp:revision>2</cp:revision>
  <dcterms:created xsi:type="dcterms:W3CDTF">2025-12-06T15:11:45Z</dcterms:created>
  <dcterms:modified xsi:type="dcterms:W3CDTF">2025-12-07T16:15:03Z</dcterms:modified>
</cp:coreProperties>
</file>

<file path=docProps/thumbnail.jpeg>
</file>